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PT Sans Narrow"/>
      <p:regular r:id="rId23"/>
      <p:bold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PTSansNarrow-bold.fntdata"/><Relationship Id="rId23" Type="http://schemas.openxmlformats.org/officeDocument/2006/relationships/font" Target="fonts/PTSansNarrow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3.4.1.15/" TargetMode="External"/><Relationship Id="rId4" Type="http://schemas.openxmlformats.org/officeDocument/2006/relationships/hyperlink" Target="http://3.4.1.15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dkozlov/awesome-knowledge-distillation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mmlab.ie.cuhk.edu.hk/" TargetMode="External"/><Relationship Id="rId4" Type="http://schemas.openxmlformats.org/officeDocument/2006/relationships/hyperlink" Target="http://www.cuhk.edu.hk/english/index.html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kaggle.com/t/e731bc01fc6440e6bcc76fdcb57a1074" TargetMode="External"/><Relationship Id="rId4" Type="http://schemas.openxmlformats.org/officeDocument/2006/relationships/hyperlink" Target="https://goo.gl/ugoN9J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kaggle.com/t/e731bc01fc6440e6bcc76fdcb57a1074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>
                <a:solidFill>
                  <a:schemeClr val="accent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Challenge #2: </a:t>
            </a:r>
            <a:r>
              <a:rPr lang="zh-TW" sz="3600">
                <a:solidFill>
                  <a:schemeClr val="accent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Face Recognition</a:t>
            </a:r>
            <a:r>
              <a:rPr lang="zh-TW" sz="3600">
                <a:solidFill>
                  <a:schemeClr val="accent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br>
              <a:rPr lang="zh-TW" sz="3600">
                <a:solidFill>
                  <a:schemeClr val="accent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endParaRPr sz="36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2018 Spring DLCV Final Project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ntu.dlcvta@gmail.com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Github Upload Policy </a:t>
            </a:r>
            <a:endParaRPr/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311700" y="1266325"/>
            <a:ext cx="8520600" cy="3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1" lang="zh-TW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DLCV2018SPRING/final </a:t>
            </a:r>
            <a:r>
              <a:rPr lang="zh-TW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on your teamleader’s GitHub repository should include the following files: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README.md (how to reproduce your kaggle and experiment result)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Your Python files (train.py and others)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Your model files (can be loaded by your Python file)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Other script (including model downloading scipts and others)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●"/>
            </a:pPr>
            <a:r>
              <a:rPr b="1" lang="zh-TW" u="sng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Do NOT upload the dataset!</a:t>
            </a:r>
            <a:endParaRPr b="1" u="sng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●"/>
            </a:pPr>
            <a:r>
              <a:rPr lang="zh-TW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If TAs cannot reproduce your results due to format error, etc., no credits will be given on the corresponding task!</a:t>
            </a:r>
            <a:endParaRPr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Allowed Packages</a:t>
            </a:r>
            <a:r>
              <a:rPr lang="zh-TW" sz="1800"/>
              <a:t>（</a:t>
            </a:r>
            <a:r>
              <a:rPr lang="zh-TW" sz="1800"/>
              <a:t>Last Modified: 6/13 13:00 p.m.）</a:t>
            </a:r>
            <a:endParaRPr sz="1800"/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266325"/>
            <a:ext cx="8520600" cy="3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Python 3.6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Tensorflow 1.6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Pytorch 0.4.0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Keras 2.1.5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numpy 1.14.2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pandas 0.22.0</a:t>
            </a:r>
            <a:endParaRPr sz="1600"/>
          </a:p>
          <a:p>
            <a:pPr indent="-314325" lvl="0" marL="457200" rtl="0">
              <a:spcBef>
                <a:spcPts val="0"/>
              </a:spcBef>
              <a:spcAft>
                <a:spcPts val="0"/>
              </a:spcAft>
              <a:buClr>
                <a:srgbClr val="1D2129"/>
              </a:buClr>
              <a:buSzPts val="1350"/>
              <a:buFont typeface="Georgia"/>
              <a:buChar char="●"/>
            </a:pPr>
            <a:r>
              <a:rPr lang="zh-TW" sz="1350">
                <a:solidFill>
                  <a:srgbClr val="1D2129"/>
                </a:solidFill>
                <a:latin typeface="Georgia"/>
                <a:ea typeface="Georgia"/>
                <a:cs typeface="Georgia"/>
                <a:sym typeface="Georgia"/>
              </a:rPr>
              <a:t>scikit-image 0.14.0</a:t>
            </a:r>
            <a:endParaRPr sz="1350">
              <a:solidFill>
                <a:srgbClr val="1D212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4325" lvl="0" marL="457200" rtl="0">
              <a:spcBef>
                <a:spcPts val="0"/>
              </a:spcBef>
              <a:spcAft>
                <a:spcPts val="0"/>
              </a:spcAft>
              <a:buClr>
                <a:srgbClr val="1D2129"/>
              </a:buClr>
              <a:buSzPts val="1350"/>
              <a:buFont typeface="Georgia"/>
              <a:buChar char="●"/>
            </a:pPr>
            <a:r>
              <a:rPr lang="zh-TW" sz="1350">
                <a:solidFill>
                  <a:srgbClr val="1D2129"/>
                </a:solidFill>
                <a:latin typeface="Georgia"/>
                <a:ea typeface="Georgia"/>
                <a:cs typeface="Georgia"/>
                <a:sym typeface="Georgia"/>
              </a:rPr>
              <a:t>Pillow 5.1</a:t>
            </a:r>
            <a:endParaRPr sz="1350">
              <a:solidFill>
                <a:srgbClr val="1D212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4325" lvl="0" marL="457200" rtl="0">
              <a:spcBef>
                <a:spcPts val="0"/>
              </a:spcBef>
              <a:spcAft>
                <a:spcPts val="0"/>
              </a:spcAft>
              <a:buClr>
                <a:srgbClr val="1D2129"/>
              </a:buClr>
              <a:buSzPts val="1350"/>
              <a:buFont typeface="Georgia"/>
              <a:buChar char="●"/>
            </a:pPr>
            <a:r>
              <a:rPr lang="zh-TW" sz="1350">
                <a:solidFill>
                  <a:srgbClr val="1D2129"/>
                </a:solidFill>
                <a:latin typeface="Georgia"/>
                <a:ea typeface="Georgia"/>
                <a:cs typeface="Georgia"/>
                <a:sym typeface="Georgia"/>
              </a:rPr>
              <a:t>scipy 1.1.0</a:t>
            </a:r>
            <a:endParaRPr sz="1350">
              <a:solidFill>
                <a:srgbClr val="1D212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4325" lvl="0" marL="457200" rtl="0">
              <a:spcBef>
                <a:spcPts val="0"/>
              </a:spcBef>
              <a:spcAft>
                <a:spcPts val="0"/>
              </a:spcAft>
              <a:buClr>
                <a:srgbClr val="1D2129"/>
              </a:buClr>
              <a:buSzPts val="1350"/>
              <a:buFont typeface="Georgia"/>
              <a:buChar char="●"/>
            </a:pPr>
            <a:r>
              <a:rPr lang="zh-TW" sz="1350">
                <a:solidFill>
                  <a:srgbClr val="1D2129"/>
                </a:solidFill>
                <a:latin typeface="Georgia"/>
                <a:ea typeface="Georgia"/>
                <a:cs typeface="Georgia"/>
                <a:sym typeface="Georgia"/>
              </a:rPr>
              <a:t>opencv-python</a:t>
            </a:r>
            <a:r>
              <a:rPr lang="zh-TW" sz="1350">
                <a:solidFill>
                  <a:srgbClr val="1D2129"/>
                </a:solidFill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3"/>
              </a:rPr>
              <a:t> </a:t>
            </a:r>
            <a:r>
              <a:rPr lang="zh-TW" sz="1350">
                <a:solidFill>
                  <a:srgbClr val="365899"/>
                </a:solidFill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4"/>
              </a:rPr>
              <a:t>3.4.1.15</a:t>
            </a:r>
            <a:endParaRPr sz="1600"/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solidFill>
                  <a:srgbClr val="FF0000"/>
                </a:solidFill>
              </a:rPr>
              <a:t>Ask for TAs permission if your team need to import package that hadn’t been listed on this slide</a:t>
            </a:r>
            <a:r>
              <a:rPr lang="zh-TW" sz="1600"/>
              <a:t>;</a:t>
            </a:r>
            <a:r>
              <a:rPr lang="zh-TW" sz="1600"/>
              <a:t> the allowed package will be updated on both FB group and challenge slide.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Additional References</a:t>
            </a:r>
            <a:endParaRPr/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AutoNum type="arabicPeriod"/>
            </a:pPr>
            <a:r>
              <a:rPr b="1" lang="zh-TW" sz="1400">
                <a:solidFill>
                  <a:srgbClr val="695D46"/>
                </a:solidFill>
              </a:rPr>
              <a:t>S</a:t>
            </a:r>
            <a:r>
              <a:rPr b="1" lang="zh-TW" sz="1400">
                <a:solidFill>
                  <a:srgbClr val="695D46"/>
                </a:solidFill>
              </a:rPr>
              <a:t>QUEEZENET: ALEXNET-LEVEL ACCURACY WITH 50X FEWER PARAMETERS AND &lt;0.5MB MODEL SIZE</a:t>
            </a:r>
            <a:r>
              <a:rPr lang="zh-TW">
                <a:solidFill>
                  <a:srgbClr val="695D46"/>
                </a:solidFill>
              </a:rPr>
              <a:t>  </a:t>
            </a:r>
            <a:r>
              <a:rPr lang="zh-TW" sz="1400">
                <a:solidFill>
                  <a:srgbClr val="695D46"/>
                </a:solidFill>
              </a:rPr>
              <a:t>(Forrest N. Iandola et al., ICLR’17)</a:t>
            </a:r>
            <a:endParaRPr sz="1400">
              <a:solidFill>
                <a:srgbClr val="695D46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○"/>
            </a:pPr>
            <a:r>
              <a:rPr lang="zh-TW">
                <a:solidFill>
                  <a:srgbClr val="695D46"/>
                </a:solidFill>
              </a:rPr>
              <a:t>https://arxiv.org/pdf/1602.07360.pdf</a:t>
            </a:r>
            <a:endParaRPr>
              <a:solidFill>
                <a:srgbClr val="695D46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zh-TW" sz="1400">
                <a:solidFill>
                  <a:srgbClr val="695D46"/>
                </a:solidFill>
              </a:rPr>
              <a:t>MobileNets: Efficient Convolutional Neural Networks for Mobile Vision Applications</a:t>
            </a:r>
            <a:r>
              <a:rPr lang="zh-TW"/>
              <a:t>  </a:t>
            </a:r>
            <a:r>
              <a:rPr lang="zh-TW" sz="1400"/>
              <a:t>(</a:t>
            </a:r>
            <a:r>
              <a:rPr lang="zh-TW" sz="1400">
                <a:solidFill>
                  <a:srgbClr val="695D46"/>
                </a:solidFill>
              </a:rPr>
              <a:t>Andrew G. Howard </a:t>
            </a:r>
            <a:r>
              <a:rPr lang="zh-TW" sz="1400"/>
              <a:t>et al., arXiv17)</a:t>
            </a:r>
            <a:endParaRPr sz="1400"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solidFill>
                  <a:srgbClr val="695D46"/>
                </a:solidFill>
              </a:rPr>
              <a:t>https://arxiv.org/pdf/1704.04861.pdf</a:t>
            </a:r>
            <a:endParaRPr>
              <a:solidFill>
                <a:srgbClr val="695D46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AutoNum type="arabicPeriod"/>
            </a:pPr>
            <a:r>
              <a:rPr b="1" lang="zh-TW" sz="1400">
                <a:solidFill>
                  <a:srgbClr val="695D46"/>
                </a:solidFill>
              </a:rPr>
              <a:t>XNOR-Net: ImageNet Classification Using Binary Convolutional Neural Networks</a:t>
            </a:r>
            <a:endParaRPr b="1" sz="1400">
              <a:solidFill>
                <a:srgbClr val="695D46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○"/>
            </a:pPr>
            <a:r>
              <a:rPr lang="zh-TW">
                <a:solidFill>
                  <a:srgbClr val="695D46"/>
                </a:solidFill>
              </a:rPr>
              <a:t>https://arxiv.org/pdf/1603.05279.pdf</a:t>
            </a:r>
            <a:endParaRPr sz="1400">
              <a:solidFill>
                <a:srgbClr val="695D46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zh-TW" sz="1400" u="sng">
                <a:solidFill>
                  <a:schemeClr val="hlink"/>
                </a:solidFill>
                <a:hlinkClick r:id="rId3"/>
              </a:rPr>
              <a:t>Awesome Knowledge Distillation</a:t>
            </a:r>
            <a:endParaRPr>
              <a:solidFill>
                <a:srgbClr val="695D46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TAs</a:t>
            </a:r>
            <a:endParaRPr/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郭子生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楊正彥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曾耕森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陳柏屺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彭懷槿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楊耀程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廖宜倫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林彥伯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If you have any questions, please leave a comment in the Facebook group or send an email to TA’s email account.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Tasks</a:t>
            </a:r>
            <a:endParaRPr/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Task</a:t>
            </a:r>
            <a:r>
              <a:rPr b="1" lang="zh-TW"/>
              <a:t> 1: Beat TA’s Baseline</a:t>
            </a:r>
            <a:endParaRPr b="1"/>
          </a:p>
          <a:p>
            <a:pPr indent="-330200" lvl="0" marL="457200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Train a classifier to beat the simple/strong baseline 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You will be given a dataset of interest (with predetermined data split)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You are </a:t>
            </a:r>
            <a:r>
              <a:rPr lang="zh-TW" sz="1600">
                <a:solidFill>
                  <a:srgbClr val="FF0000"/>
                </a:solidFill>
              </a:rPr>
              <a:t>NOT</a:t>
            </a:r>
            <a:r>
              <a:rPr lang="zh-TW" sz="1600"/>
              <a:t> allowed to apply any external dataset or techniques like transfer learning</a:t>
            </a:r>
            <a:endParaRPr sz="16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/>
              <a:t>Task</a:t>
            </a:r>
            <a:r>
              <a:rPr b="1" lang="zh-TW"/>
              <a:t> 2: </a:t>
            </a:r>
            <a:r>
              <a:rPr b="1" lang="zh-TW"/>
              <a:t>Squeeze Your Model</a:t>
            </a:r>
            <a:endParaRPr b="1"/>
          </a:p>
          <a:p>
            <a:pPr indent="-330200" lvl="0" marL="45720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Design a model (e.g., those with fewer parameters, simpler designs, compact or simplified versions) which would achieve comparable performances but save computation or storage costs.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1139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CelebA Dataset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Collected b</a:t>
            </a:r>
            <a:r>
              <a:rPr lang="zh-TW"/>
              <a:t>y </a:t>
            </a:r>
            <a:r>
              <a:rPr lang="zh-TW">
                <a:uFill>
                  <a:noFill/>
                </a:uFill>
                <a:hlinkClick r:id="rId3"/>
              </a:rPr>
              <a:t>Multimedia Laboratory, </a:t>
            </a:r>
            <a:r>
              <a:rPr lang="zh-TW">
                <a:uFill>
                  <a:noFill/>
                </a:uFill>
                <a:hlinkClick r:id="rId4"/>
              </a:rPr>
              <a:t>The Chinese University of Hong Kong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○"/>
            </a:pPr>
            <a:r>
              <a:rPr lang="zh-TW"/>
              <a:t>RGB aligned face image of size 178 x 218 x 3 pixels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Dataset: Trimmed CelebA</a:t>
            </a:r>
            <a:endParaRPr/>
          </a:p>
        </p:txBody>
      </p:sp>
      <p:pic>
        <p:nvPicPr>
          <p:cNvPr id="80" name="Shape 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4925" y="2427500"/>
            <a:ext cx="3087279" cy="18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96175" y="2460700"/>
            <a:ext cx="2848000" cy="189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Dataset: Trimmed CelebA</a:t>
            </a:r>
            <a:endParaRPr/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266325"/>
            <a:ext cx="8520600" cy="37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Available at … 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Kaggle  : </a:t>
            </a:r>
            <a:r>
              <a:rPr lang="zh-TW" u="sng">
                <a:solidFill>
                  <a:schemeClr val="hlink"/>
                </a:solidFill>
                <a:hlinkClick r:id="rId3"/>
              </a:rPr>
              <a:t>https://www.kaggle.com/t/e731bc01fc6440e6bcc76fdcb57a1074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Google Drive ：</a:t>
            </a:r>
            <a:r>
              <a:rPr lang="zh-TW" u="sng">
                <a:solidFill>
                  <a:schemeClr val="hlink"/>
                </a:solidFill>
                <a:hlinkClick r:id="rId4"/>
              </a:rPr>
              <a:t>https://goo.gl/ugoN9J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Dataset Format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solidFill>
                  <a:srgbClr val="695D46"/>
                </a:solidFill>
              </a:rPr>
              <a:t>├ train/</a:t>
            </a:r>
            <a:endParaRPr>
              <a:solidFill>
                <a:srgbClr val="695D46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solidFill>
                  <a:srgbClr val="695D46"/>
                </a:solidFill>
              </a:rPr>
              <a:t>├ val/</a:t>
            </a:r>
            <a:endParaRPr>
              <a:solidFill>
                <a:srgbClr val="695D46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solidFill>
                  <a:srgbClr val="695D46"/>
                </a:solidFill>
              </a:rPr>
              <a:t>├ </a:t>
            </a:r>
            <a:r>
              <a:rPr lang="zh-TW"/>
              <a:t>test/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solidFill>
                  <a:srgbClr val="695D46"/>
                </a:solidFill>
              </a:rPr>
              <a:t>├ train_id.txt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solidFill>
                  <a:srgbClr val="695D46"/>
                </a:solidFill>
              </a:rPr>
              <a:t>└ val_id.txt</a:t>
            </a:r>
            <a:endParaRPr>
              <a:solidFill>
                <a:srgbClr val="695D46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Dataset Details</a:t>
            </a:r>
            <a:endParaRPr>
              <a:solidFill>
                <a:srgbClr val="695D46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Training / Validation / Testing: 56,475 / 7,211/ 7,152 images each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2360 different identity labels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Experimental Settings</a:t>
            </a:r>
            <a:endParaRPr/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Part 1: Baseline Model</a:t>
            </a:r>
            <a:endParaRPr b="1"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Use the train</a:t>
            </a:r>
            <a:r>
              <a:rPr lang="zh-TW"/>
              <a:t>ing set (splitted by TAs)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Any </a:t>
            </a:r>
            <a:r>
              <a:rPr b="1" lang="zh-TW" u="sng"/>
              <a:t>external datasets</a:t>
            </a:r>
            <a:r>
              <a:rPr lang="zh-TW"/>
              <a:t> and </a:t>
            </a:r>
            <a:r>
              <a:rPr b="1" lang="zh-TW" u="sng"/>
              <a:t>pretrained models</a:t>
            </a:r>
            <a:r>
              <a:rPr lang="zh-TW"/>
              <a:t> are </a:t>
            </a:r>
            <a:r>
              <a:rPr b="1" lang="zh-TW">
                <a:solidFill>
                  <a:srgbClr val="FF0000"/>
                </a:solidFill>
              </a:rPr>
              <a:t>not</a:t>
            </a:r>
            <a:r>
              <a:rPr b="1" lang="zh-TW"/>
              <a:t> </a:t>
            </a:r>
            <a:r>
              <a:rPr lang="zh-TW"/>
              <a:t>allowed</a:t>
            </a:r>
            <a:br>
              <a:rPr lang="zh-TW"/>
            </a:b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Part 2: Compact Model</a:t>
            </a:r>
            <a:endParaRPr b="1"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solidFill>
                  <a:srgbClr val="695D46"/>
                </a:solidFill>
              </a:rPr>
              <a:t>Design a compact model without sacrificing recognition performance remarkably.</a:t>
            </a:r>
            <a:endParaRPr>
              <a:solidFill>
                <a:srgbClr val="695D46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○"/>
            </a:pPr>
            <a:r>
              <a:rPr lang="zh-TW">
                <a:solidFill>
                  <a:srgbClr val="695D46"/>
                </a:solidFill>
              </a:rPr>
              <a:t>Show your method and model in your presentation.</a:t>
            </a:r>
            <a:endParaRPr>
              <a:solidFill>
                <a:srgbClr val="695D46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○"/>
            </a:pPr>
            <a:r>
              <a:rPr lang="zh-TW">
                <a:solidFill>
                  <a:srgbClr val="695D46"/>
                </a:solidFill>
              </a:rPr>
              <a:t>You should perform experiments to evaluate your methods and present the results in your presentation.</a:t>
            </a:r>
            <a:endParaRPr>
              <a:solidFill>
                <a:srgbClr val="695D46"/>
              </a:solidFill>
            </a:endParaRPr>
          </a:p>
          <a:p>
            <a:pPr indent="0" lvl="0" marL="45720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695D4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Kaggle Policy</a:t>
            </a:r>
            <a:endParaRPr/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Kaggle Link：[</a:t>
            </a:r>
            <a:r>
              <a:rPr lang="zh-TW" u="sng">
                <a:solidFill>
                  <a:schemeClr val="hlink"/>
                </a:solidFill>
                <a:hlinkClick r:id="rId3"/>
              </a:rPr>
              <a:t>link</a:t>
            </a:r>
            <a:r>
              <a:rPr lang="zh-TW"/>
              <a:t>]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Team Name: leaderStudentID_TeamName (e.g. r05901001_</a:t>
            </a:r>
            <a:r>
              <a:rPr lang="zh-TW">
                <a:solidFill>
                  <a:srgbClr val="695D46"/>
                </a:solidFill>
              </a:rPr>
              <a:t>乂</a:t>
            </a:r>
            <a:r>
              <a:rPr lang="zh-TW"/>
              <a:t>煞氣小耕</a:t>
            </a:r>
            <a:r>
              <a:rPr lang="zh-TW">
                <a:solidFill>
                  <a:srgbClr val="695D46"/>
                </a:solidFill>
              </a:rPr>
              <a:t>乂)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Maximum Daily Submission: 10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Sample Submission: 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Please refer to the SampleSubmission.csv in kaggle contest page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Format</a:t>
            </a:r>
            <a:endParaRPr/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Please refer to </a:t>
            </a:r>
            <a:r>
              <a:rPr lang="zh-TW"/>
              <a:t>SampleSubmission.csv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Note that the first line should be identical to the following example</a:t>
            </a:r>
            <a:endParaRPr/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312850"/>
            <a:ext cx="8520599" cy="22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Evaluation</a:t>
            </a:r>
            <a:endParaRPr/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250775"/>
            <a:ext cx="8520600" cy="3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Accuracy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t/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Example: </a:t>
            </a:r>
            <a:endParaRPr/>
          </a:p>
          <a:p>
            <a:pPr indent="45720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/>
              <a:t>m</a:t>
            </a:r>
            <a:r>
              <a:rPr lang="zh-TW"/>
              <a:t> correct answers out of </a:t>
            </a:r>
            <a:r>
              <a:rPr b="1" lang="zh-TW"/>
              <a:t>N</a:t>
            </a:r>
            <a:r>
              <a:rPr lang="zh-TW"/>
              <a:t> images:</a:t>
            </a:r>
            <a:endParaRPr/>
          </a:p>
          <a:p>
            <a:pPr indent="45720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accuracy = </a:t>
            </a:r>
            <a:r>
              <a:rPr b="1" lang="zh-TW"/>
              <a:t>m / N</a:t>
            </a:r>
            <a:endParaRPr b="1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Evaluation Methods</a:t>
            </a:r>
            <a:endParaRPr/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Final 35% + </a:t>
            </a:r>
            <a:r>
              <a:rPr lang="zh-TW"/>
              <a:t>Bonus 5%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Code / Kaggle</a:t>
            </a:r>
            <a:r>
              <a:rPr lang="zh-TW"/>
              <a:t> </a:t>
            </a:r>
            <a:r>
              <a:rPr lang="zh-TW">
                <a:solidFill>
                  <a:srgbClr val="FF0000"/>
                </a:solidFill>
              </a:rPr>
              <a:t>10%</a:t>
            </a:r>
            <a:r>
              <a:rPr lang="zh-TW"/>
              <a:t>: </a:t>
            </a:r>
            <a:r>
              <a:rPr lang="zh-TW">
                <a:solidFill>
                  <a:srgbClr val="FF0000"/>
                </a:solidFill>
              </a:rPr>
              <a:t>Kaggle is for reference, final accuracy will be evaluated by TAs</a:t>
            </a:r>
            <a:r>
              <a:rPr lang="zh-TW"/>
              <a:t> </a:t>
            </a:r>
            <a:endParaRPr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TA baseline (Weak Public: 5% / Strong Public: 5% / Private: 0%, </a:t>
            </a:r>
            <a:r>
              <a:rPr lang="zh-TW">
                <a:solidFill>
                  <a:srgbClr val="FF0000"/>
                </a:solidFill>
              </a:rPr>
              <a:t>No private!</a:t>
            </a:r>
            <a:r>
              <a:rPr lang="zh-TW"/>
              <a:t>）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Method &amp; Presentation</a:t>
            </a:r>
            <a:r>
              <a:rPr lang="zh-TW"/>
              <a:t> </a:t>
            </a:r>
            <a:r>
              <a:rPr lang="zh-TW">
                <a:solidFill>
                  <a:srgbClr val="FF0000"/>
                </a:solidFill>
              </a:rPr>
              <a:t>25% </a:t>
            </a:r>
            <a:r>
              <a:rPr lang="zh-TW">
                <a:solidFill>
                  <a:srgbClr val="FF0000"/>
                </a:solidFill>
              </a:rPr>
              <a:t>+ Bonus 5%</a:t>
            </a:r>
            <a:endParaRPr>
              <a:solidFill>
                <a:srgbClr val="FF0000"/>
              </a:solidFill>
            </a:endParaRPr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Novelty + compactness + completeness of experiments (e.g., comparisons to baseline and recent models, ablation studies, etc.) </a:t>
            </a:r>
            <a:r>
              <a:rPr lang="zh-TW"/>
              <a:t>15% + </a:t>
            </a:r>
            <a:r>
              <a:rPr b="1" lang="zh-TW"/>
              <a:t>Bonus 5%</a:t>
            </a:r>
            <a:endParaRPr b="1"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Presentation (Oral + Poster) 10%</a:t>
            </a:r>
            <a:endParaRPr b="1">
              <a:solidFill>
                <a:srgbClr val="FF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For both tasks, you need to upload your code to github and provide </a:t>
            </a:r>
            <a:r>
              <a:rPr b="1" lang="zh-TW" u="sng"/>
              <a:t>readme</a:t>
            </a:r>
            <a:r>
              <a:rPr lang="zh-TW"/>
              <a:t> file, so that TAs will be able to </a:t>
            </a:r>
            <a:r>
              <a:rPr b="1" lang="zh-TW">
                <a:solidFill>
                  <a:srgbClr val="FF0000"/>
                </a:solidFill>
              </a:rPr>
              <a:t>reproduce</a:t>
            </a:r>
            <a:r>
              <a:rPr lang="zh-TW"/>
              <a:t> your results!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If TAs cannot reproduce your results, 0 points will be given.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 txBox="1"/>
          <p:nvPr/>
        </p:nvSpPr>
        <p:spPr>
          <a:xfrm>
            <a:off x="783025" y="4065825"/>
            <a:ext cx="5055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0000"/>
                </a:solidFill>
              </a:rPr>
              <a:t>Intra-group evaluation will be evaluated as well!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